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90" r:id="rId5"/>
    <p:sldId id="288" r:id="rId6"/>
    <p:sldId id="282"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5E8AD2D6-21EF-3717-2290-0803AEDC5753}" name="Diane Buzea" initials="DB" userId="S::buzea@wbcsd.org::b3625471-0a70-4843-8efc-c0bf9bad2287" providerId="AD"/>
  <p188:author id="{E5D18AE7-1924-0F2F-AD6C-61C68992A54B}" name="Kathrin Decker" initials="KD" userId="S::Kathrin@spp.earth::b990151d-dbfb-4537-baaf-f3341b4d06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E1A"/>
    <a:srgbClr val="FF9F19"/>
    <a:srgbClr val="4F974C"/>
    <a:srgbClr val="266CB4"/>
    <a:srgbClr val="3A6BAF"/>
    <a:srgbClr val="79AFDE"/>
    <a:srgbClr val="87B8E2"/>
    <a:srgbClr val="92CBAA"/>
    <a:srgbClr val="66B1E3"/>
    <a:srgbClr val="2C67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5E305-3C16-4F0B-AB3D-F748AC172C33}" v="114" dt="2026-07-07T08:53:22.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in Decker" userId="b990151d-dbfb-4537-baaf-f3341b4d06f7" providerId="ADAL" clId="{F3D94C39-E274-4015-9FF6-5CCA57122299}"/>
    <pc:docChg chg="modSld">
      <pc:chgData name="Kathrin Decker" userId="b990151d-dbfb-4537-baaf-f3341b4d06f7" providerId="ADAL" clId="{F3D94C39-E274-4015-9FF6-5CCA57122299}" dt="2026-07-07T08:53:22.583" v="111" actId="20577"/>
      <pc:docMkLst>
        <pc:docMk/>
      </pc:docMkLst>
      <pc:sldChg chg="modSp mod">
        <pc:chgData name="Kathrin Decker" userId="b990151d-dbfb-4537-baaf-f3341b4d06f7" providerId="ADAL" clId="{F3D94C39-E274-4015-9FF6-5CCA57122299}" dt="2026-07-07T08:52:59.296" v="109" actId="20577"/>
        <pc:sldMkLst>
          <pc:docMk/>
          <pc:sldMk cId="380561595" sldId="288"/>
        </pc:sldMkLst>
        <pc:spChg chg="mod">
          <ac:chgData name="Kathrin Decker" userId="b990151d-dbfb-4537-baaf-f3341b4d06f7" providerId="ADAL" clId="{F3D94C39-E274-4015-9FF6-5CCA57122299}" dt="2026-07-07T08:52:59.296" v="109" actId="20577"/>
          <ac:spMkLst>
            <pc:docMk/>
            <pc:sldMk cId="380561595" sldId="288"/>
            <ac:spMk id="5" creationId="{4E69DDA6-72F0-BB36-A8DF-E82A9BC27EA5}"/>
          </ac:spMkLst>
        </pc:spChg>
      </pc:sldChg>
      <pc:sldChg chg="modSp mod">
        <pc:chgData name="Kathrin Decker" userId="b990151d-dbfb-4537-baaf-f3341b4d06f7" providerId="ADAL" clId="{F3D94C39-E274-4015-9FF6-5CCA57122299}" dt="2026-07-07T08:53:22.583" v="111" actId="20577"/>
        <pc:sldMkLst>
          <pc:docMk/>
          <pc:sldMk cId="3145703506" sldId="290"/>
        </pc:sldMkLst>
        <pc:spChg chg="mod">
          <ac:chgData name="Kathrin Decker" userId="b990151d-dbfb-4537-baaf-f3341b4d06f7" providerId="ADAL" clId="{F3D94C39-E274-4015-9FF6-5CCA57122299}" dt="2026-07-07T08:53:22.583" v="111" actId="20577"/>
          <ac:spMkLst>
            <pc:docMk/>
            <pc:sldMk cId="3145703506" sldId="290"/>
            <ac:spMk id="8" creationId="{21EEA46C-3A0A-FEEB-3AB5-6F73350CE1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29475-159E-184B-87AE-82C2D0FE31F0}" type="datetimeFigureOut">
              <a:rPr lang="en-US" smtClean="0"/>
              <a:t>7/7/2026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FAD73-CFBE-A94D-86E8-4C1979F1137F}" type="slidenum">
              <a:rPr lang="en-US" smtClean="0"/>
              <a:t>‹#›</a:t>
            </a:fld>
            <a:endParaRPr lang="en-US"/>
          </a:p>
        </p:txBody>
      </p:sp>
    </p:spTree>
    <p:extLst>
      <p:ext uri="{BB962C8B-B14F-4D97-AF65-F5344CB8AC3E}">
        <p14:creationId xmlns:p14="http://schemas.microsoft.com/office/powerpoint/2010/main" val="184482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descr="A black and orange background&#10;&#10;Description automatically generated">
            <a:extLst>
              <a:ext uri="{FF2B5EF4-FFF2-40B4-BE49-F238E27FC236}">
                <a16:creationId xmlns:a16="http://schemas.microsoft.com/office/drawing/2014/main" id="{3E289F75-AA6D-39DC-7DE1-60ED3AF8E674}"/>
              </a:ext>
            </a:extLst>
          </p:cNvPr>
          <p:cNvPicPr>
            <a:picLocks noChangeAspect="1"/>
          </p:cNvPicPr>
          <p:nvPr userDrawn="1"/>
        </p:nvPicPr>
        <p:blipFill>
          <a:blip r:embed="rId2"/>
          <a:stretch>
            <a:fillRect/>
          </a:stretch>
        </p:blipFill>
        <p:spPr>
          <a:xfrm flipV="1">
            <a:off x="0" y="5676468"/>
            <a:ext cx="13658850" cy="1181531"/>
          </a:xfrm>
          <a:prstGeom prst="rect">
            <a:avLst/>
          </a:prstGeom>
        </p:spPr>
      </p:pic>
      <p:cxnSp>
        <p:nvCxnSpPr>
          <p:cNvPr id="4" name="Straight Connector 3">
            <a:extLst>
              <a:ext uri="{FF2B5EF4-FFF2-40B4-BE49-F238E27FC236}">
                <a16:creationId xmlns:a16="http://schemas.microsoft.com/office/drawing/2014/main" id="{CF056AC3-9416-950F-FA98-B46A87E1FDB3}"/>
              </a:ext>
            </a:extLst>
          </p:cNvPr>
          <p:cNvCxnSpPr>
            <a:cxnSpLocks/>
          </p:cNvCxnSpPr>
          <p:nvPr userDrawn="1"/>
        </p:nvCxnSpPr>
        <p:spPr>
          <a:xfrm>
            <a:off x="2824480" y="5872480"/>
            <a:ext cx="90119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E20460-F34E-C746-D67F-E2FCCD1E577E}"/>
              </a:ext>
            </a:extLst>
          </p:cNvPr>
          <p:cNvSpPr txBox="1"/>
          <p:nvPr userDrawn="1"/>
        </p:nvSpPr>
        <p:spPr>
          <a:xfrm>
            <a:off x="0" y="6396335"/>
            <a:ext cx="5882640" cy="461665"/>
          </a:xfrm>
          <a:prstGeom prst="rect">
            <a:avLst/>
          </a:prstGeom>
          <a:solidFill>
            <a:srgbClr val="FF9F19"/>
          </a:solidFill>
        </p:spPr>
        <p:txBody>
          <a:bodyPr wrap="square" rtlCol="0">
            <a:spAutoFit/>
          </a:bodyPr>
          <a:lstStyle/>
          <a:p>
            <a:r>
              <a:rPr lang="en-GB" sz="800" kern="1200">
                <a:solidFill>
                  <a:schemeClr val="bg1"/>
                </a:solidFill>
                <a:effectLst/>
                <a:latin typeface="+mn-lt"/>
                <a:ea typeface="+mn-ea"/>
                <a:cs typeface="+mn-cs"/>
              </a:rPr>
              <a:t>This is a community-sourced case study. Entry date:</a:t>
            </a:r>
            <a:endParaRPr lang="en-US" sz="800" kern="1200">
              <a:solidFill>
                <a:schemeClr val="bg1"/>
              </a:solidFill>
              <a:effectLst/>
              <a:latin typeface="+mn-lt"/>
              <a:ea typeface="+mn-ea"/>
              <a:cs typeface="+mn-cs"/>
            </a:endParaRPr>
          </a:p>
          <a:p>
            <a:r>
              <a:rPr lang="en-GB" sz="800" kern="1200">
                <a:solidFill>
                  <a:schemeClr val="bg1"/>
                </a:solidFill>
                <a:effectLst/>
                <a:latin typeface="+mn-lt"/>
                <a:ea typeface="+mn-ea"/>
                <a:cs typeface="+mn-cs"/>
              </a:rPr>
              <a:t>Please note: The Guide has benefited from the input of individuals, companies, and organizations. The views expressed in the Guide are not necessarily those of the Sustainable Procurement Pledge. SPP accepts no liability for content.  </a:t>
            </a:r>
          </a:p>
        </p:txBody>
      </p:sp>
      <p:cxnSp>
        <p:nvCxnSpPr>
          <p:cNvPr id="16" name="Straight Connector 15">
            <a:extLst>
              <a:ext uri="{FF2B5EF4-FFF2-40B4-BE49-F238E27FC236}">
                <a16:creationId xmlns:a16="http://schemas.microsoft.com/office/drawing/2014/main" id="{767255A5-D1F5-D9E6-DC2A-50DC1D8632F9}"/>
              </a:ext>
            </a:extLst>
          </p:cNvPr>
          <p:cNvCxnSpPr>
            <a:cxnSpLocks/>
          </p:cNvCxnSpPr>
          <p:nvPr userDrawn="1"/>
        </p:nvCxnSpPr>
        <p:spPr>
          <a:xfrm>
            <a:off x="2824480" y="1209040"/>
            <a:ext cx="901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logo with white text&#10;&#10;Description automatically generated">
            <a:extLst>
              <a:ext uri="{FF2B5EF4-FFF2-40B4-BE49-F238E27FC236}">
                <a16:creationId xmlns:a16="http://schemas.microsoft.com/office/drawing/2014/main" id="{40E4B052-428F-74CE-651E-36B71D5E5A5F}"/>
              </a:ext>
            </a:extLst>
          </p:cNvPr>
          <p:cNvPicPr>
            <a:picLocks noChangeAspect="1"/>
          </p:cNvPicPr>
          <p:nvPr userDrawn="1"/>
        </p:nvPicPr>
        <p:blipFill>
          <a:blip r:embed="rId3"/>
          <a:stretch>
            <a:fillRect/>
          </a:stretch>
        </p:blipFill>
        <p:spPr>
          <a:xfrm>
            <a:off x="10254024" y="6326385"/>
            <a:ext cx="1256126" cy="531614"/>
          </a:xfrm>
          <a:prstGeom prst="rect">
            <a:avLst/>
          </a:prstGeom>
        </p:spPr>
      </p:pic>
      <p:pic>
        <p:nvPicPr>
          <p:cNvPr id="11" name="Picture 10" descr="A black and orange background&#10;&#10;Description automatically generated">
            <a:extLst>
              <a:ext uri="{FF2B5EF4-FFF2-40B4-BE49-F238E27FC236}">
                <a16:creationId xmlns:a16="http://schemas.microsoft.com/office/drawing/2014/main" id="{B6E6D7D7-0F3F-45DC-622E-6F2A10D75D5E}"/>
              </a:ext>
            </a:extLst>
          </p:cNvPr>
          <p:cNvPicPr>
            <a:picLocks noChangeAspect="1"/>
          </p:cNvPicPr>
          <p:nvPr userDrawn="1"/>
        </p:nvPicPr>
        <p:blipFill>
          <a:blip r:embed="rId2"/>
          <a:srcRect l="21263" t="4215" r="49968" b="11839"/>
          <a:stretch/>
        </p:blipFill>
        <p:spPr>
          <a:xfrm rot="10800000" flipV="1">
            <a:off x="9646661" y="2218"/>
            <a:ext cx="1391826" cy="615864"/>
          </a:xfrm>
          <a:prstGeom prst="rect">
            <a:avLst/>
          </a:prstGeom>
        </p:spPr>
      </p:pic>
      <p:sp>
        <p:nvSpPr>
          <p:cNvPr id="12" name="TextBox 11">
            <a:extLst>
              <a:ext uri="{FF2B5EF4-FFF2-40B4-BE49-F238E27FC236}">
                <a16:creationId xmlns:a16="http://schemas.microsoft.com/office/drawing/2014/main" id="{94819D39-23BC-D9A5-0792-DFB1E4F76858}"/>
              </a:ext>
            </a:extLst>
          </p:cNvPr>
          <p:cNvSpPr txBox="1"/>
          <p:nvPr userDrawn="1"/>
        </p:nvSpPr>
        <p:spPr>
          <a:xfrm>
            <a:off x="9741229" y="19050"/>
            <a:ext cx="1202690" cy="338554"/>
          </a:xfrm>
          <a:prstGeom prst="rect">
            <a:avLst/>
          </a:prstGeom>
          <a:solidFill>
            <a:srgbClr val="FF9F19"/>
          </a:solidFill>
        </p:spPr>
        <p:txBody>
          <a:bodyPr wrap="square" rtlCol="0">
            <a:spAutoFit/>
          </a:bodyPr>
          <a:lstStyle/>
          <a:p>
            <a:pPr algn="ctr"/>
            <a:r>
              <a:rPr lang="en-GB" sz="800">
                <a:solidFill>
                  <a:schemeClr val="bg1"/>
                </a:solidFill>
                <a:latin typeface="+mn-lt"/>
              </a:rPr>
              <a:t>COMMUNITY SOURCED</a:t>
            </a:r>
          </a:p>
          <a:p>
            <a:pPr algn="ctr"/>
            <a:r>
              <a:rPr lang="en-GB" sz="800">
                <a:solidFill>
                  <a:schemeClr val="bg1"/>
                </a:solidFill>
                <a:latin typeface="+mn-lt"/>
              </a:rPr>
              <a:t>CASE STUDY</a:t>
            </a:r>
          </a:p>
        </p:txBody>
      </p:sp>
    </p:spTree>
    <p:extLst>
      <p:ext uri="{BB962C8B-B14F-4D97-AF65-F5344CB8AC3E}">
        <p14:creationId xmlns:p14="http://schemas.microsoft.com/office/powerpoint/2010/main" val="31016717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21EBF-0702-FFD0-6DCC-C3275AF6D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14597E-963D-009C-05D0-F5CD2EC84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65D2AF-8E70-8A76-6405-61DFEE1EF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AC740-0858-2D49-9F04-D69777715359}" type="datetimeFigureOut">
              <a:rPr lang="en-US" smtClean="0"/>
              <a:t>7/7/2026</a:t>
            </a:fld>
            <a:endParaRPr lang="en-US"/>
          </a:p>
        </p:txBody>
      </p:sp>
      <p:sp>
        <p:nvSpPr>
          <p:cNvPr id="5" name="Footer Placeholder 4">
            <a:extLst>
              <a:ext uri="{FF2B5EF4-FFF2-40B4-BE49-F238E27FC236}">
                <a16:creationId xmlns:a16="http://schemas.microsoft.com/office/drawing/2014/main" id="{C140B9F9-3996-7C47-EFFA-18158C0A9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5E713D-E5E7-6892-E0B2-CB810D9C2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71A82-B02F-C344-9AEC-EE2A257666AC}" type="slidenum">
              <a:rPr lang="en-US" smtClean="0"/>
              <a:t>‹#›</a:t>
            </a:fld>
            <a:endParaRPr lang="en-US"/>
          </a:p>
        </p:txBody>
      </p:sp>
    </p:spTree>
    <p:extLst>
      <p:ext uri="{BB962C8B-B14F-4D97-AF65-F5344CB8AC3E}">
        <p14:creationId xmlns:p14="http://schemas.microsoft.com/office/powerpoint/2010/main" val="24553420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mbeddingproject.org/procurement-whee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E478-888F-92B6-2CE9-3ABC1F60A4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C50635-4769-6563-5D0A-D462ACBAF95A}"/>
              </a:ext>
            </a:extLst>
          </p:cNvPr>
          <p:cNvSpPr txBox="1"/>
          <p:nvPr/>
        </p:nvSpPr>
        <p:spPr>
          <a:xfrm>
            <a:off x="2814319" y="588357"/>
            <a:ext cx="4764069" cy="461665"/>
          </a:xfrm>
          <a:prstGeom prst="rect">
            <a:avLst/>
          </a:prstGeom>
          <a:noFill/>
        </p:spPr>
        <p:txBody>
          <a:bodyPr wrap="square" rtlCol="0">
            <a:spAutoFit/>
          </a:bodyPr>
          <a:lstStyle/>
          <a:p>
            <a:r>
              <a:rPr lang="en-GB" sz="2400" b="1">
                <a:solidFill>
                  <a:srgbClr val="87B8E2"/>
                </a:solidFill>
                <a:latin typeface="+mj-lt"/>
              </a:rPr>
              <a:t>CONTACT</a:t>
            </a:r>
          </a:p>
        </p:txBody>
      </p:sp>
      <p:sp>
        <p:nvSpPr>
          <p:cNvPr id="6" name="TextBox 5">
            <a:extLst>
              <a:ext uri="{FF2B5EF4-FFF2-40B4-BE49-F238E27FC236}">
                <a16:creationId xmlns:a16="http://schemas.microsoft.com/office/drawing/2014/main" id="{206209C2-E005-9352-00E8-58DBCC152DB6}"/>
              </a:ext>
            </a:extLst>
          </p:cNvPr>
          <p:cNvSpPr txBox="1"/>
          <p:nvPr/>
        </p:nvSpPr>
        <p:spPr>
          <a:xfrm>
            <a:off x="2814318" y="2969455"/>
            <a:ext cx="4764069" cy="461665"/>
          </a:xfrm>
          <a:prstGeom prst="rect">
            <a:avLst/>
          </a:prstGeom>
          <a:noFill/>
        </p:spPr>
        <p:txBody>
          <a:bodyPr wrap="square" rtlCol="0">
            <a:spAutoFit/>
          </a:bodyPr>
          <a:lstStyle/>
          <a:p>
            <a:r>
              <a:rPr lang="en-GB" sz="2400" b="1">
                <a:solidFill>
                  <a:srgbClr val="87B8E2"/>
                </a:solidFill>
                <a:latin typeface="+mj-lt"/>
              </a:rPr>
              <a:t>CONSENT</a:t>
            </a:r>
          </a:p>
        </p:txBody>
      </p:sp>
      <p:sp>
        <p:nvSpPr>
          <p:cNvPr id="7" name="TextBox 6">
            <a:extLst>
              <a:ext uri="{FF2B5EF4-FFF2-40B4-BE49-F238E27FC236}">
                <a16:creationId xmlns:a16="http://schemas.microsoft.com/office/drawing/2014/main" id="{E4227316-39E3-E91F-A0F3-BB3031EFC678}"/>
              </a:ext>
            </a:extLst>
          </p:cNvPr>
          <p:cNvSpPr txBox="1"/>
          <p:nvPr/>
        </p:nvSpPr>
        <p:spPr>
          <a:xfrm>
            <a:off x="411480" y="3499982"/>
            <a:ext cx="11369040" cy="2369880"/>
          </a:xfrm>
          <a:prstGeom prst="rect">
            <a:avLst/>
          </a:prstGeom>
          <a:noFill/>
        </p:spPr>
        <p:txBody>
          <a:bodyPr wrap="square" rtlCol="0">
            <a:noAutofit/>
          </a:bodyPr>
          <a:lstStyle/>
          <a:p>
            <a:r>
              <a:rPr lang="en-US" sz="1600">
                <a:latin typeface="Calibri" panose="020F0502020204030204" pitchFamily="34" charset="0"/>
                <a:ea typeface="Calibri" panose="020F0502020204030204" pitchFamily="34" charset="0"/>
                <a:cs typeface="Calibri" panose="020F0502020204030204" pitchFamily="34" charset="0"/>
              </a:rPr>
              <a:t>SPP will collect, store, and use data provided during the submission process for coordination and communication purposes only. SPP will process your personal data according to the General Data Protection Regulation (GDPR). With the submission of your case study - which will be featured in the SPP The Guide - you also have opportunity to be featured in WBCSD’s Business Action Bank and/or Climate Drive. Please indicate below if you wish to be featured in the WBCSD Action Bank/ Climate Drive.</a:t>
            </a:r>
          </a:p>
          <a:p>
            <a:r>
              <a:rPr lang="en-US">
                <a:latin typeface="Calibri" panose="020F0502020204030204" pitchFamily="34" charset="0"/>
                <a:ea typeface="Calibri" panose="020F0502020204030204" pitchFamily="34" charset="0"/>
                <a:cs typeface="Calibri" panose="020F0502020204030204" pitchFamily="34" charset="0"/>
              </a:rPr>
              <a:t> </a:t>
            </a:r>
          </a:p>
          <a:p>
            <a:r>
              <a:rPr lang="en-US">
                <a:latin typeface="Calibri" panose="020F0502020204030204" pitchFamily="34" charset="0"/>
                <a:ea typeface="Calibri" panose="020F0502020204030204" pitchFamily="34" charset="0"/>
                <a:cs typeface="Calibri" panose="020F0502020204030204" pitchFamily="34" charset="0"/>
              </a:rPr>
              <a:t>	</a:t>
            </a:r>
            <a:r>
              <a:rPr lang="en-US" sz="1600">
                <a:latin typeface="Calibri" panose="020F0502020204030204" pitchFamily="34" charset="0"/>
                <a:ea typeface="Calibri" panose="020F0502020204030204" pitchFamily="34" charset="0"/>
                <a:cs typeface="Calibri" panose="020F0502020204030204" pitchFamily="34" charset="0"/>
              </a:rPr>
              <a:t>I consent to the use of my data by SPP.			Yes, I would like my case study to be considered for 								publication in the WBCSD’s Action Bank and/ or Climate 							Drive and for this purpose consent that my contact details 							and case study are shared with the WBCSD team.  </a:t>
            </a:r>
          </a:p>
        </p:txBody>
      </p:sp>
      <p:sp>
        <p:nvSpPr>
          <p:cNvPr id="8" name="TextBox 7">
            <a:extLst>
              <a:ext uri="{FF2B5EF4-FFF2-40B4-BE49-F238E27FC236}">
                <a16:creationId xmlns:a16="http://schemas.microsoft.com/office/drawing/2014/main" id="{21EEA46C-3A0A-FEEB-3AB5-6F73350CE1AF}"/>
              </a:ext>
            </a:extLst>
          </p:cNvPr>
          <p:cNvSpPr txBox="1"/>
          <p:nvPr/>
        </p:nvSpPr>
        <p:spPr>
          <a:xfrm>
            <a:off x="923794" y="4753793"/>
            <a:ext cx="350520" cy="369332"/>
          </a:xfrm>
          <a:prstGeom prst="rect">
            <a:avLst/>
          </a:prstGeom>
          <a:noFill/>
          <a:ln w="28575">
            <a:solidFill>
              <a:srgbClr val="F29E1A"/>
            </a:solidFill>
          </a:ln>
        </p:spPr>
        <p:txBody>
          <a:bodyPr wrap="square" rtlCol="0">
            <a:noAutofit/>
          </a:bodyPr>
          <a:lstStyle/>
          <a:p>
            <a:endParaRPr lang="en-US"/>
          </a:p>
        </p:txBody>
      </p:sp>
      <p:sp>
        <p:nvSpPr>
          <p:cNvPr id="10" name="TextBox 9">
            <a:extLst>
              <a:ext uri="{FF2B5EF4-FFF2-40B4-BE49-F238E27FC236}">
                <a16:creationId xmlns:a16="http://schemas.microsoft.com/office/drawing/2014/main" id="{3EF1145B-344F-0239-AB32-E62A53F54A6C}"/>
              </a:ext>
            </a:extLst>
          </p:cNvPr>
          <p:cNvSpPr txBox="1"/>
          <p:nvPr/>
        </p:nvSpPr>
        <p:spPr>
          <a:xfrm>
            <a:off x="6267954" y="4753793"/>
            <a:ext cx="350520" cy="369332"/>
          </a:xfrm>
          <a:prstGeom prst="rect">
            <a:avLst/>
          </a:prstGeom>
          <a:noFill/>
          <a:ln w="28575">
            <a:solidFill>
              <a:srgbClr val="F29E1A"/>
            </a:solidFill>
          </a:ln>
        </p:spPr>
        <p:txBody>
          <a:bodyPr wrap="square" rtlCol="0">
            <a:noAutofit/>
          </a:bodyPr>
          <a:lstStyle/>
          <a:p>
            <a:endParaRPr lang="en-US"/>
          </a:p>
        </p:txBody>
      </p:sp>
      <p:sp>
        <p:nvSpPr>
          <p:cNvPr id="4" name="TextBox 3">
            <a:extLst>
              <a:ext uri="{FF2B5EF4-FFF2-40B4-BE49-F238E27FC236}">
                <a16:creationId xmlns:a16="http://schemas.microsoft.com/office/drawing/2014/main" id="{3C327437-E4AB-21C2-7A00-963DB0C85ECD}"/>
              </a:ext>
            </a:extLst>
          </p:cNvPr>
          <p:cNvSpPr txBox="1"/>
          <p:nvPr/>
        </p:nvSpPr>
        <p:spPr>
          <a:xfrm>
            <a:off x="411480" y="1387647"/>
            <a:ext cx="11369040" cy="1153534"/>
          </a:xfrm>
          <a:prstGeom prst="rect">
            <a:avLst/>
          </a:prstGeom>
          <a:noFill/>
        </p:spPr>
        <p:txBody>
          <a:bodyPr wrap="square" rtlCol="0">
            <a:noAutofit/>
          </a:bodyPr>
          <a:lstStyle/>
          <a:p>
            <a:r>
              <a:rPr lang="en-US" sz="1600">
                <a:latin typeface="Calibri" panose="020F0502020204030204" pitchFamily="34" charset="0"/>
                <a:ea typeface="Calibri" panose="020F0502020204030204" pitchFamily="34" charset="0"/>
                <a:cs typeface="Calibri" panose="020F0502020204030204" pitchFamily="34" charset="0"/>
              </a:rPr>
              <a:t>Name:</a:t>
            </a:r>
          </a:p>
          <a:p>
            <a:r>
              <a:rPr lang="en-US" sz="1600">
                <a:latin typeface="Calibri" panose="020F0502020204030204" pitchFamily="34" charset="0"/>
                <a:ea typeface="Calibri" panose="020F0502020204030204" pitchFamily="34" charset="0"/>
                <a:cs typeface="Calibri" panose="020F0502020204030204" pitchFamily="34" charset="0"/>
              </a:rPr>
              <a:t>Titel:</a:t>
            </a:r>
          </a:p>
          <a:p>
            <a:r>
              <a:rPr lang="en-US" sz="1600">
                <a:latin typeface="Calibri" panose="020F0502020204030204" pitchFamily="34" charset="0"/>
                <a:ea typeface="Calibri" panose="020F0502020204030204" pitchFamily="34" charset="0"/>
                <a:cs typeface="Calibri" panose="020F0502020204030204" pitchFamily="34" charset="0"/>
              </a:rPr>
              <a:t>Company:</a:t>
            </a:r>
          </a:p>
          <a:p>
            <a:r>
              <a:rPr lang="en-US" sz="1600">
                <a:latin typeface="Calibri" panose="020F0502020204030204" pitchFamily="34" charset="0"/>
                <a:ea typeface="Calibri" panose="020F0502020204030204" pitchFamily="34" charset="0"/>
                <a:cs typeface="Calibri" panose="020F0502020204030204" pitchFamily="34" charset="0"/>
              </a:rPr>
              <a:t>Email: </a:t>
            </a:r>
          </a:p>
          <a:p>
            <a:r>
              <a:rPr lang="en-US">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14570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9CA2-78A9-445F-BE08-93AA4C15D5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FE3992-CB09-8EDF-2578-16E24DCEEEA1}"/>
              </a:ext>
            </a:extLst>
          </p:cNvPr>
          <p:cNvSpPr txBox="1"/>
          <p:nvPr/>
        </p:nvSpPr>
        <p:spPr>
          <a:xfrm>
            <a:off x="2814319" y="588357"/>
            <a:ext cx="4764069" cy="461665"/>
          </a:xfrm>
          <a:prstGeom prst="rect">
            <a:avLst/>
          </a:prstGeom>
          <a:noFill/>
        </p:spPr>
        <p:txBody>
          <a:bodyPr wrap="square" rtlCol="0">
            <a:spAutoFit/>
          </a:bodyPr>
          <a:lstStyle/>
          <a:p>
            <a:r>
              <a:rPr lang="en-GB" sz="2400" b="1">
                <a:solidFill>
                  <a:srgbClr val="87B8E2"/>
                </a:solidFill>
                <a:latin typeface="+mj-lt"/>
              </a:rPr>
              <a:t>YOUR COMPANY PROFILE</a:t>
            </a:r>
          </a:p>
        </p:txBody>
      </p:sp>
      <p:sp>
        <p:nvSpPr>
          <p:cNvPr id="5" name="TextBox 4">
            <a:extLst>
              <a:ext uri="{FF2B5EF4-FFF2-40B4-BE49-F238E27FC236}">
                <a16:creationId xmlns:a16="http://schemas.microsoft.com/office/drawing/2014/main" id="{4E69DDA6-72F0-BB36-A8DF-E82A9BC27EA5}"/>
              </a:ext>
            </a:extLst>
          </p:cNvPr>
          <p:cNvSpPr txBox="1"/>
          <p:nvPr/>
        </p:nvSpPr>
        <p:spPr>
          <a:xfrm>
            <a:off x="411480" y="1525382"/>
            <a:ext cx="11369040" cy="3574938"/>
          </a:xfrm>
          <a:prstGeom prst="rect">
            <a:avLst/>
          </a:prstGeom>
          <a:noFill/>
        </p:spPr>
        <p:txBody>
          <a:bodyPr wrap="square" rtlCol="0">
            <a:noAutofit/>
          </a:bodyPr>
          <a:lstStyle/>
          <a:p>
            <a:r>
              <a:rPr lang="en-US" sz="1600" b="1">
                <a:latin typeface="Calibri" panose="020F0502020204030204" pitchFamily="34" charset="0"/>
                <a:ea typeface="Calibri" panose="020F0502020204030204" pitchFamily="34" charset="0"/>
                <a:cs typeface="Calibri" panose="020F0502020204030204" pitchFamily="34" charset="0"/>
              </a:rPr>
              <a:t>Please introduce your company </a:t>
            </a:r>
            <a:r>
              <a:rPr lang="en-US" sz="1600">
                <a:latin typeface="Calibri" panose="020F0502020204030204" pitchFamily="34" charset="0"/>
                <a:ea typeface="Calibri" panose="020F0502020204030204" pitchFamily="34" charset="0"/>
                <a:cs typeface="Calibri" panose="020F0502020204030204" pitchFamily="34" charset="0"/>
              </a:rPr>
              <a:t>(</a:t>
            </a:r>
            <a:r>
              <a:rPr lang="en-US" sz="1600" i="1">
                <a:latin typeface="Calibri" panose="020F0502020204030204" pitchFamily="34" charset="0"/>
                <a:ea typeface="Calibri" panose="020F0502020204030204" pitchFamily="34" charset="0"/>
                <a:cs typeface="Calibri" panose="020F0502020204030204" pitchFamily="34" charset="0"/>
              </a:rPr>
              <a:t>1 concise sentence).</a:t>
            </a:r>
          </a:p>
          <a:p>
            <a:endParaRPr lang="en-US" sz="1600" i="1">
              <a:latin typeface="Calibri" panose="020F0502020204030204" pitchFamily="34" charset="0"/>
              <a:ea typeface="Calibri" panose="020F0502020204030204" pitchFamily="34" charset="0"/>
              <a:cs typeface="Calibri" panose="020F0502020204030204" pitchFamily="34" charset="0"/>
            </a:endParaRPr>
          </a:p>
          <a:p>
            <a:endParaRPr lang="en-US" sz="1600" i="1">
              <a:latin typeface="Calibri" panose="020F0502020204030204" pitchFamily="34" charset="0"/>
              <a:ea typeface="Calibri" panose="020F0502020204030204" pitchFamily="34" charset="0"/>
              <a:cs typeface="Calibri" panose="020F0502020204030204" pitchFamily="34" charset="0"/>
            </a:endParaRPr>
          </a:p>
          <a:p>
            <a:endParaRPr lang="en-US" sz="1600" i="1">
              <a:latin typeface="Calibri" panose="020F0502020204030204" pitchFamily="34" charset="0"/>
              <a:ea typeface="Calibri" panose="020F0502020204030204" pitchFamily="34" charset="0"/>
              <a:cs typeface="Calibri" panose="020F0502020204030204" pitchFamily="34" charset="0"/>
            </a:endParaRPr>
          </a:p>
          <a:p>
            <a:endParaRPr lang="en-US" sz="1600" i="1">
              <a:latin typeface="Calibri" panose="020F0502020204030204" pitchFamily="34" charset="0"/>
              <a:ea typeface="Calibri" panose="020F0502020204030204" pitchFamily="34" charset="0"/>
              <a:cs typeface="Calibri" panose="020F0502020204030204" pitchFamily="34" charset="0"/>
            </a:endParaRPr>
          </a:p>
          <a:p>
            <a:endParaRPr lang="en-US" sz="1600" b="1">
              <a:latin typeface="Calibri" panose="020F0502020204030204" pitchFamily="34" charset="0"/>
              <a:ea typeface="Calibri" panose="020F0502020204030204" pitchFamily="34" charset="0"/>
              <a:cs typeface="Calibri" panose="020F0502020204030204" pitchFamily="34" charset="0"/>
            </a:endParaRPr>
          </a:p>
          <a:p>
            <a:pPr lvl="0">
              <a:defRPr/>
            </a:pPr>
            <a:r>
              <a:rPr lang="en-US" sz="1600" b="1">
                <a:solidFill>
                  <a:prstClr val="black"/>
                </a:solidFill>
                <a:latin typeface="Calibri" panose="020F0502020204030204" pitchFamily="34" charset="0"/>
                <a:ea typeface="Calibri" panose="020F0502020204030204" pitchFamily="34" charset="0"/>
                <a:cs typeface="Calibri" panose="020F0502020204030204" pitchFamily="34" charset="0"/>
              </a:rPr>
              <a:t>Your company size:</a:t>
            </a:r>
          </a:p>
          <a:p>
            <a:pPr>
              <a:defRPr/>
            </a:pPr>
            <a:r>
              <a:rPr lang="en-US" sz="1600">
                <a:solidFill>
                  <a:prstClr val="black"/>
                </a:solidFill>
                <a:latin typeface="Calibri"/>
                <a:ea typeface="Calibri"/>
                <a:cs typeface="Calibri"/>
              </a:rPr>
              <a:t>Indicate your internal or regional classification (e.g. Small Medium Enterprise, large enterprise) - self-declaration. </a:t>
            </a:r>
          </a:p>
          <a:p>
            <a:pPr>
              <a:defRPr/>
            </a:pPr>
            <a:endParaRPr lang="en-US" sz="1600">
              <a:solidFill>
                <a:prstClr val="black"/>
              </a:solidFill>
              <a:latin typeface="Calibri"/>
              <a:ea typeface="Calibri"/>
              <a:cs typeface="Calibri"/>
            </a:endParaRPr>
          </a:p>
          <a:p>
            <a:pPr>
              <a:defRPr/>
            </a:pPr>
            <a:endParaRPr lang="en-US" sz="1600">
              <a:solidFill>
                <a:prstClr val="black"/>
              </a:solidFill>
              <a:latin typeface="Calibri"/>
              <a:ea typeface="Calibri"/>
              <a:cs typeface="Calibri"/>
            </a:endParaRPr>
          </a:p>
          <a:p>
            <a:pPr>
              <a:defRPr/>
            </a:pPr>
            <a:r>
              <a:rPr lang="en-US" sz="1600" b="1">
                <a:solidFill>
                  <a:prstClr val="black"/>
                </a:solidFill>
                <a:latin typeface="Calibri"/>
                <a:ea typeface="Calibri"/>
                <a:cs typeface="Calibri"/>
              </a:rPr>
              <a:t>Which category does your case study best fit into? </a:t>
            </a:r>
            <a:r>
              <a:rPr lang="en-US" sz="1600">
                <a:solidFill>
                  <a:prstClr val="black"/>
                </a:solidFill>
                <a:latin typeface="Calibri"/>
                <a:ea typeface="Calibri"/>
                <a:cs typeface="Calibri"/>
              </a:rPr>
              <a:t>(Decarbonization, Nature, or Social)</a:t>
            </a:r>
          </a:p>
          <a:p>
            <a:pPr>
              <a:defRPr/>
            </a:pPr>
            <a:endParaRPr lang="en-US" sz="1600">
              <a:solidFill>
                <a:prstClr val="black"/>
              </a:solidFill>
              <a:latin typeface="Calibri"/>
              <a:ea typeface="Calibri"/>
              <a:cs typeface="Calibri"/>
            </a:endParaRPr>
          </a:p>
        </p:txBody>
      </p:sp>
    </p:spTree>
    <p:extLst>
      <p:ext uri="{BB962C8B-B14F-4D97-AF65-F5344CB8AC3E}">
        <p14:creationId xmlns:p14="http://schemas.microsoft.com/office/powerpoint/2010/main" val="3805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43987-4C4B-2EEA-4DE8-78469F0907FB}"/>
              </a:ext>
            </a:extLst>
          </p:cNvPr>
          <p:cNvSpPr txBox="1"/>
          <p:nvPr/>
        </p:nvSpPr>
        <p:spPr>
          <a:xfrm>
            <a:off x="2691429" y="588357"/>
            <a:ext cx="4886960" cy="461665"/>
          </a:xfrm>
          <a:prstGeom prst="rect">
            <a:avLst/>
          </a:prstGeom>
          <a:noFill/>
        </p:spPr>
        <p:txBody>
          <a:bodyPr wrap="square" rtlCol="0">
            <a:spAutoFit/>
          </a:bodyPr>
          <a:lstStyle/>
          <a:p>
            <a:r>
              <a:rPr lang="en-GB" sz="2400" b="1">
                <a:solidFill>
                  <a:srgbClr val="87B8E2"/>
                </a:solidFill>
                <a:latin typeface="+mj-lt"/>
              </a:rPr>
              <a:t>Title (Max. 45 Characters)</a:t>
            </a:r>
          </a:p>
        </p:txBody>
      </p:sp>
      <p:sp>
        <p:nvSpPr>
          <p:cNvPr id="3" name="TextBox 2">
            <a:extLst>
              <a:ext uri="{FF2B5EF4-FFF2-40B4-BE49-F238E27FC236}">
                <a16:creationId xmlns:a16="http://schemas.microsoft.com/office/drawing/2014/main" id="{BDD2909C-B390-942F-EE08-63668C16AD66}"/>
              </a:ext>
            </a:extLst>
          </p:cNvPr>
          <p:cNvSpPr txBox="1"/>
          <p:nvPr/>
        </p:nvSpPr>
        <p:spPr>
          <a:xfrm>
            <a:off x="2732068" y="1327805"/>
            <a:ext cx="2844000" cy="553998"/>
          </a:xfrm>
          <a:prstGeom prst="rect">
            <a:avLst/>
          </a:prstGeom>
          <a:noFill/>
        </p:spPr>
        <p:txBody>
          <a:bodyPr wrap="square" rtlCol="0">
            <a:spAutoFit/>
          </a:bodyPr>
          <a:lstStyle/>
          <a:p>
            <a:r>
              <a:rPr lang="en-US" sz="1000" b="1">
                <a:solidFill>
                  <a:schemeClr val="tx2"/>
                </a:solidFill>
              </a:rPr>
              <a:t>Which SPP thematic track does your case study align with? </a:t>
            </a:r>
            <a:r>
              <a:rPr lang="en-US" sz="1000" i="1">
                <a:solidFill>
                  <a:schemeClr val="tx2"/>
                </a:solidFill>
              </a:rPr>
              <a:t>select: People, Planet, or Profession </a:t>
            </a:r>
          </a:p>
          <a:p>
            <a:endParaRPr lang="en-GB" sz="1000">
              <a:solidFill>
                <a:schemeClr val="tx2"/>
              </a:solidFill>
            </a:endParaRPr>
          </a:p>
        </p:txBody>
      </p:sp>
      <p:sp>
        <p:nvSpPr>
          <p:cNvPr id="4" name="TextBox 3">
            <a:extLst>
              <a:ext uri="{FF2B5EF4-FFF2-40B4-BE49-F238E27FC236}">
                <a16:creationId xmlns:a16="http://schemas.microsoft.com/office/drawing/2014/main" id="{2FAEF9C6-6F33-8C32-79AD-DCB485926BBD}"/>
              </a:ext>
            </a:extLst>
          </p:cNvPr>
          <p:cNvSpPr txBox="1"/>
          <p:nvPr/>
        </p:nvSpPr>
        <p:spPr>
          <a:xfrm>
            <a:off x="2732068" y="2046268"/>
            <a:ext cx="2844000" cy="707886"/>
          </a:xfrm>
          <a:prstGeom prst="rect">
            <a:avLst/>
          </a:prstGeom>
          <a:noFill/>
        </p:spPr>
        <p:txBody>
          <a:bodyPr wrap="square" rtlCol="0">
            <a:spAutoFit/>
          </a:bodyPr>
          <a:lstStyle/>
          <a:p>
            <a:r>
              <a:rPr lang="en-US" sz="1000" b="1">
                <a:solidFill>
                  <a:schemeClr val="tx2"/>
                </a:solidFill>
              </a:rPr>
              <a:t>Where does your case study sit within the procurement lifecycle? </a:t>
            </a:r>
            <a:r>
              <a:rPr lang="en-GB" sz="1000" i="1">
                <a:solidFill>
                  <a:schemeClr val="tx2"/>
                </a:solidFill>
              </a:rPr>
              <a:t>max 100 characters. S</a:t>
            </a:r>
            <a:r>
              <a:rPr lang="en-US" sz="1000" i="1">
                <a:solidFill>
                  <a:schemeClr val="tx2"/>
                </a:solidFill>
              </a:rPr>
              <a:t>ee </a:t>
            </a:r>
            <a:r>
              <a:rPr lang="en-US" sz="1000" i="1">
                <a:solidFill>
                  <a:schemeClr val="tx2"/>
                </a:solidFill>
                <a:hlinkClick r:id="rId2"/>
              </a:rPr>
              <a:t>Sustainable Procurement Wheel</a:t>
            </a:r>
            <a:r>
              <a:rPr lang="en-US" sz="1000" i="1">
                <a:solidFill>
                  <a:schemeClr val="tx2"/>
                </a:solidFill>
              </a:rPr>
              <a:t> for reference.</a:t>
            </a:r>
          </a:p>
          <a:p>
            <a:r>
              <a:rPr lang="en-US" sz="1000">
                <a:solidFill>
                  <a:schemeClr val="tx2"/>
                </a:solidFill>
              </a:rPr>
              <a:t> </a:t>
            </a:r>
            <a:endParaRPr lang="en-GB" sz="1000">
              <a:solidFill>
                <a:schemeClr val="tx2"/>
              </a:solidFill>
            </a:endParaRPr>
          </a:p>
        </p:txBody>
      </p:sp>
      <p:sp>
        <p:nvSpPr>
          <p:cNvPr id="5" name="TextBox 4">
            <a:extLst>
              <a:ext uri="{FF2B5EF4-FFF2-40B4-BE49-F238E27FC236}">
                <a16:creationId xmlns:a16="http://schemas.microsoft.com/office/drawing/2014/main" id="{0DA27183-2A8F-646F-D145-EDF324D1C954}"/>
              </a:ext>
            </a:extLst>
          </p:cNvPr>
          <p:cNvSpPr txBox="1"/>
          <p:nvPr/>
        </p:nvSpPr>
        <p:spPr>
          <a:xfrm>
            <a:off x="2691429" y="3013728"/>
            <a:ext cx="2844000" cy="1169551"/>
          </a:xfrm>
          <a:prstGeom prst="rect">
            <a:avLst/>
          </a:prstGeom>
          <a:noFill/>
        </p:spPr>
        <p:txBody>
          <a:bodyPr wrap="square" rtlCol="0">
            <a:spAutoFit/>
          </a:bodyPr>
          <a:lstStyle/>
          <a:p>
            <a:r>
              <a:rPr lang="en-US" sz="1000" b="1">
                <a:solidFill>
                  <a:schemeClr val="tx2"/>
                </a:solidFill>
              </a:rPr>
              <a:t>What was the core challenge you were facing, and what was the context? </a:t>
            </a:r>
            <a:r>
              <a:rPr lang="en-GB" sz="1000" i="1">
                <a:solidFill>
                  <a:schemeClr val="tx2"/>
                </a:solidFill>
              </a:rPr>
              <a:t>max 800 characters.</a:t>
            </a:r>
            <a:r>
              <a:rPr lang="en-US" sz="1000" i="1">
                <a:solidFill>
                  <a:schemeClr val="tx2"/>
                </a:solidFill>
              </a:rPr>
              <a:t> Describe the problem statement and include relevant company profile, location, or cultural aspects that shaped the challenge.</a:t>
            </a:r>
          </a:p>
          <a:p>
            <a:endParaRPr lang="en-US" sz="1000">
              <a:solidFill>
                <a:schemeClr val="tx2"/>
              </a:solidFill>
            </a:endParaRPr>
          </a:p>
          <a:p>
            <a:endParaRPr lang="en-GB" sz="1000">
              <a:solidFill>
                <a:schemeClr val="tx2"/>
              </a:solidFill>
            </a:endParaRPr>
          </a:p>
        </p:txBody>
      </p:sp>
      <p:sp>
        <p:nvSpPr>
          <p:cNvPr id="6" name="TextBox 5">
            <a:extLst>
              <a:ext uri="{FF2B5EF4-FFF2-40B4-BE49-F238E27FC236}">
                <a16:creationId xmlns:a16="http://schemas.microsoft.com/office/drawing/2014/main" id="{51189895-D30A-016A-16A6-9D4AE175166D}"/>
              </a:ext>
            </a:extLst>
          </p:cNvPr>
          <p:cNvSpPr txBox="1"/>
          <p:nvPr/>
        </p:nvSpPr>
        <p:spPr>
          <a:xfrm>
            <a:off x="5909723" y="3936757"/>
            <a:ext cx="2844000" cy="861774"/>
          </a:xfrm>
          <a:prstGeom prst="rect">
            <a:avLst/>
          </a:prstGeom>
          <a:noFill/>
        </p:spPr>
        <p:txBody>
          <a:bodyPr wrap="square" rtlCol="0">
            <a:spAutoFit/>
          </a:bodyPr>
          <a:lstStyle/>
          <a:p>
            <a:r>
              <a:rPr lang="en-US" sz="1000" b="1">
                <a:solidFill>
                  <a:schemeClr val="tx2"/>
                </a:solidFill>
              </a:rPr>
              <a:t>Who was involved and how did you build buy-in (or not)?</a:t>
            </a:r>
            <a:r>
              <a:rPr lang="en-GB" sz="1000">
                <a:solidFill>
                  <a:schemeClr val="tx2"/>
                </a:solidFill>
              </a:rPr>
              <a:t> </a:t>
            </a:r>
            <a:r>
              <a:rPr lang="en-GB" sz="1000" i="1">
                <a:solidFill>
                  <a:schemeClr val="tx2"/>
                </a:solidFill>
              </a:rPr>
              <a:t>max 700 characters. </a:t>
            </a:r>
            <a:r>
              <a:rPr lang="en-US" sz="1000" i="1">
                <a:solidFill>
                  <a:schemeClr val="tx2"/>
                </a:solidFill>
              </a:rPr>
              <a:t>Include key internal and external stakeholders / suppliers and explain how you justified the approach internally.</a:t>
            </a:r>
          </a:p>
          <a:p>
            <a:endParaRPr lang="en-GB" sz="1000">
              <a:solidFill>
                <a:schemeClr val="tx2"/>
              </a:solidFill>
            </a:endParaRPr>
          </a:p>
        </p:txBody>
      </p:sp>
      <p:sp>
        <p:nvSpPr>
          <p:cNvPr id="7" name="TextBox 6">
            <a:extLst>
              <a:ext uri="{FF2B5EF4-FFF2-40B4-BE49-F238E27FC236}">
                <a16:creationId xmlns:a16="http://schemas.microsoft.com/office/drawing/2014/main" id="{7FE7E788-FEC8-085C-99E1-2A2010584C53}"/>
              </a:ext>
            </a:extLst>
          </p:cNvPr>
          <p:cNvSpPr txBox="1"/>
          <p:nvPr/>
        </p:nvSpPr>
        <p:spPr>
          <a:xfrm>
            <a:off x="9087378" y="1327805"/>
            <a:ext cx="2844000" cy="861774"/>
          </a:xfrm>
          <a:prstGeom prst="rect">
            <a:avLst/>
          </a:prstGeom>
          <a:noFill/>
        </p:spPr>
        <p:txBody>
          <a:bodyPr wrap="square" rtlCol="0">
            <a:spAutoFit/>
          </a:bodyPr>
          <a:lstStyle/>
          <a:p>
            <a:r>
              <a:rPr lang="en-US" sz="1000" b="1">
                <a:solidFill>
                  <a:schemeClr val="tx2"/>
                </a:solidFill>
              </a:rPr>
              <a:t>What was the outcome, and how did you measure the impact? </a:t>
            </a:r>
            <a:r>
              <a:rPr lang="en-GB" sz="1000">
                <a:solidFill>
                  <a:schemeClr val="tx2"/>
                </a:solidFill>
              </a:rPr>
              <a:t> </a:t>
            </a:r>
            <a:r>
              <a:rPr lang="en-GB" sz="1000" i="1">
                <a:solidFill>
                  <a:schemeClr val="tx2"/>
                </a:solidFill>
              </a:rPr>
              <a:t>max 900 characters. </a:t>
            </a:r>
            <a:r>
              <a:rPr lang="en-US" sz="1000" i="1">
                <a:solidFill>
                  <a:schemeClr val="tx2"/>
                </a:solidFill>
              </a:rPr>
              <a:t>Include intended or actual business &amp; sustainability results - positive or negative - and how they were measured.</a:t>
            </a:r>
          </a:p>
          <a:p>
            <a:endParaRPr lang="en-GB" sz="1000">
              <a:solidFill>
                <a:schemeClr val="tx2"/>
              </a:solidFill>
            </a:endParaRPr>
          </a:p>
        </p:txBody>
      </p:sp>
      <p:sp>
        <p:nvSpPr>
          <p:cNvPr id="10" name="TextBox 9">
            <a:extLst>
              <a:ext uri="{FF2B5EF4-FFF2-40B4-BE49-F238E27FC236}">
                <a16:creationId xmlns:a16="http://schemas.microsoft.com/office/drawing/2014/main" id="{FABA1DCC-B9DB-1B7D-42A5-F3BE6E8D5AE7}"/>
              </a:ext>
            </a:extLst>
          </p:cNvPr>
          <p:cNvSpPr txBox="1"/>
          <p:nvPr/>
        </p:nvSpPr>
        <p:spPr>
          <a:xfrm>
            <a:off x="5909723" y="1327805"/>
            <a:ext cx="2844000" cy="707886"/>
          </a:xfrm>
          <a:prstGeom prst="rect">
            <a:avLst/>
          </a:prstGeom>
          <a:noFill/>
        </p:spPr>
        <p:txBody>
          <a:bodyPr wrap="square" rtlCol="0">
            <a:spAutoFit/>
          </a:bodyPr>
          <a:lstStyle/>
          <a:p>
            <a:r>
              <a:rPr lang="en-US" sz="1000" b="1">
                <a:solidFill>
                  <a:schemeClr val="tx2"/>
                </a:solidFill>
              </a:rPr>
              <a:t>What approach did you take to tackle the challenge? </a:t>
            </a:r>
            <a:r>
              <a:rPr lang="en-GB" sz="1000" i="1">
                <a:solidFill>
                  <a:schemeClr val="tx2"/>
                </a:solidFill>
              </a:rPr>
              <a:t>max 900 characters. </a:t>
            </a:r>
            <a:r>
              <a:rPr lang="en-US" sz="1000" i="1">
                <a:solidFill>
                  <a:schemeClr val="tx2"/>
                </a:solidFill>
              </a:rPr>
              <a:t>Outline your approach, including key actions and implementation steps.</a:t>
            </a:r>
          </a:p>
          <a:p>
            <a:endParaRPr lang="en-GB" sz="1000">
              <a:solidFill>
                <a:schemeClr val="tx2"/>
              </a:solidFill>
            </a:endParaRPr>
          </a:p>
        </p:txBody>
      </p:sp>
      <p:sp>
        <p:nvSpPr>
          <p:cNvPr id="11" name="Rectangle 10">
            <a:extLst>
              <a:ext uri="{FF2B5EF4-FFF2-40B4-BE49-F238E27FC236}">
                <a16:creationId xmlns:a16="http://schemas.microsoft.com/office/drawing/2014/main" id="{9A688940-FA8E-2338-1368-0C4668D17327}"/>
              </a:ext>
            </a:extLst>
          </p:cNvPr>
          <p:cNvSpPr/>
          <p:nvPr/>
        </p:nvSpPr>
        <p:spPr>
          <a:xfrm>
            <a:off x="518157" y="3725996"/>
            <a:ext cx="1562286" cy="156240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2"/>
                </a:solidFill>
              </a:rPr>
              <a:t>Author(s) headshot(s)</a:t>
            </a:r>
            <a:br>
              <a:rPr lang="en-GB" sz="1000" b="1">
                <a:solidFill>
                  <a:schemeClr val="tx2"/>
                </a:solidFill>
              </a:rPr>
            </a:br>
            <a:r>
              <a:rPr lang="en-GB" sz="1000">
                <a:solidFill>
                  <a:schemeClr val="tx2"/>
                </a:solidFill>
              </a:rPr>
              <a:t>High resolution photos only</a:t>
            </a:r>
          </a:p>
        </p:txBody>
      </p:sp>
      <p:sp>
        <p:nvSpPr>
          <p:cNvPr id="12" name="Rectangle 11">
            <a:extLst>
              <a:ext uri="{FF2B5EF4-FFF2-40B4-BE49-F238E27FC236}">
                <a16:creationId xmlns:a16="http://schemas.microsoft.com/office/drawing/2014/main" id="{6A2C842A-67A9-3AFD-E1CA-691EDCE631C1}"/>
              </a:ext>
            </a:extLst>
          </p:cNvPr>
          <p:cNvSpPr/>
          <p:nvPr/>
        </p:nvSpPr>
        <p:spPr>
          <a:xfrm>
            <a:off x="518157" y="1196358"/>
            <a:ext cx="1562287" cy="849910"/>
          </a:xfrm>
          <a:prstGeom prst="rect">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2"/>
                </a:solidFill>
              </a:rPr>
              <a:t>Company logo </a:t>
            </a:r>
          </a:p>
          <a:p>
            <a:pPr algn="ctr"/>
            <a:r>
              <a:rPr lang="en-US" sz="1000">
                <a:solidFill>
                  <a:schemeClr val="tx2"/>
                </a:solidFill>
              </a:rPr>
              <a:t>.</a:t>
            </a:r>
            <a:r>
              <a:rPr lang="en-US" sz="1000" err="1">
                <a:solidFill>
                  <a:schemeClr val="tx2"/>
                </a:solidFill>
              </a:rPr>
              <a:t>png</a:t>
            </a:r>
            <a:r>
              <a:rPr lang="en-US" sz="1000">
                <a:solidFill>
                  <a:schemeClr val="tx2"/>
                </a:solidFill>
              </a:rPr>
              <a:t> /.jpeg for use on a white background. </a:t>
            </a:r>
          </a:p>
          <a:p>
            <a:pPr algn="ctr"/>
            <a:r>
              <a:rPr lang="en-US" sz="1000">
                <a:solidFill>
                  <a:schemeClr val="tx2"/>
                </a:solidFill>
              </a:rPr>
              <a:t>Max. size 4.5MB</a:t>
            </a:r>
            <a:r>
              <a:rPr lang="en-GB" sz="1000">
                <a:solidFill>
                  <a:schemeClr val="tx2"/>
                </a:solidFill>
              </a:rPr>
              <a:t> </a:t>
            </a:r>
          </a:p>
        </p:txBody>
      </p:sp>
      <p:sp>
        <p:nvSpPr>
          <p:cNvPr id="13" name="TextBox 12">
            <a:extLst>
              <a:ext uri="{FF2B5EF4-FFF2-40B4-BE49-F238E27FC236}">
                <a16:creationId xmlns:a16="http://schemas.microsoft.com/office/drawing/2014/main" id="{095D001E-EA40-B6A3-DC3D-374EA9761240}"/>
              </a:ext>
            </a:extLst>
          </p:cNvPr>
          <p:cNvSpPr txBox="1"/>
          <p:nvPr/>
        </p:nvSpPr>
        <p:spPr>
          <a:xfrm>
            <a:off x="518157" y="5442283"/>
            <a:ext cx="1562287" cy="400110"/>
          </a:xfrm>
          <a:prstGeom prst="rect">
            <a:avLst/>
          </a:prstGeom>
          <a:noFill/>
        </p:spPr>
        <p:txBody>
          <a:bodyPr wrap="square" rtlCol="0">
            <a:spAutoFit/>
          </a:bodyPr>
          <a:lstStyle/>
          <a:p>
            <a:r>
              <a:rPr lang="en-GB" sz="1000" b="1">
                <a:solidFill>
                  <a:schemeClr val="tx2"/>
                </a:solidFill>
              </a:rPr>
              <a:t>Author(s) Name(s)</a:t>
            </a:r>
          </a:p>
          <a:p>
            <a:r>
              <a:rPr lang="en-GB" sz="1000">
                <a:solidFill>
                  <a:schemeClr val="tx2"/>
                </a:solidFill>
              </a:rPr>
              <a:t>Author(s) title(s) </a:t>
            </a:r>
          </a:p>
        </p:txBody>
      </p:sp>
      <p:sp>
        <p:nvSpPr>
          <p:cNvPr id="9" name="Rectangle 8">
            <a:extLst>
              <a:ext uri="{FF2B5EF4-FFF2-40B4-BE49-F238E27FC236}">
                <a16:creationId xmlns:a16="http://schemas.microsoft.com/office/drawing/2014/main" id="{D88076F8-A0BA-CE3C-A7BA-ACCA5C246474}"/>
              </a:ext>
            </a:extLst>
          </p:cNvPr>
          <p:cNvSpPr/>
          <p:nvPr/>
        </p:nvSpPr>
        <p:spPr>
          <a:xfrm>
            <a:off x="518159" y="2400211"/>
            <a:ext cx="1562287" cy="971843"/>
          </a:xfrm>
          <a:prstGeom prst="rect">
            <a:avLst/>
          </a:prstGeom>
          <a:solidFill>
            <a:schemeClr val="bg1"/>
          </a:solidFill>
          <a:ln>
            <a:solidFill>
              <a:srgbClr val="FF9F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FF9F19"/>
                </a:solidFill>
              </a:rPr>
              <a:t>One (ideally two) </a:t>
            </a:r>
          </a:p>
          <a:p>
            <a:pPr algn="ctr"/>
            <a:r>
              <a:rPr lang="en-GB" sz="1000" b="1">
                <a:solidFill>
                  <a:srgbClr val="FF9F19"/>
                </a:solidFill>
              </a:rPr>
              <a:t>impact KPIs </a:t>
            </a:r>
          </a:p>
          <a:p>
            <a:pPr algn="ctr"/>
            <a:r>
              <a:rPr lang="en-GB" sz="1000">
                <a:solidFill>
                  <a:srgbClr val="FF9F19"/>
                </a:solidFill>
              </a:rPr>
              <a:t>(</a:t>
            </a:r>
            <a:r>
              <a:rPr lang="en-US" sz="1000">
                <a:solidFill>
                  <a:srgbClr val="FF9F19"/>
                </a:solidFill>
              </a:rPr>
              <a:t>Metric + Description </a:t>
            </a:r>
          </a:p>
          <a:p>
            <a:pPr algn="ctr"/>
            <a:r>
              <a:rPr lang="en-US" sz="1000">
                <a:solidFill>
                  <a:srgbClr val="FF9F19"/>
                </a:solidFill>
              </a:rPr>
              <a:t>with max. 50 characters </a:t>
            </a:r>
          </a:p>
          <a:p>
            <a:pPr algn="ctr"/>
            <a:r>
              <a:rPr lang="en-US" sz="1000">
                <a:solidFill>
                  <a:srgbClr val="FF9F19"/>
                </a:solidFill>
              </a:rPr>
              <a:t>incl. spaces)</a:t>
            </a:r>
            <a:endParaRPr lang="en-GB" sz="1000">
              <a:solidFill>
                <a:srgbClr val="FF9F19"/>
              </a:solidFill>
            </a:endParaRPr>
          </a:p>
        </p:txBody>
      </p:sp>
    </p:spTree>
    <p:extLst>
      <p:ext uri="{BB962C8B-B14F-4D97-AF65-F5344CB8AC3E}">
        <p14:creationId xmlns:p14="http://schemas.microsoft.com/office/powerpoint/2010/main" val="347025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FD182-3A03-1335-048F-C9D779511D1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FED2D2-30FD-E36E-2A9E-99F50C03F277}"/>
              </a:ext>
            </a:extLst>
          </p:cNvPr>
          <p:cNvSpPr txBox="1"/>
          <p:nvPr/>
        </p:nvSpPr>
        <p:spPr>
          <a:xfrm>
            <a:off x="2691429" y="588357"/>
            <a:ext cx="4886960" cy="461665"/>
          </a:xfrm>
          <a:prstGeom prst="rect">
            <a:avLst/>
          </a:prstGeom>
          <a:noFill/>
        </p:spPr>
        <p:txBody>
          <a:bodyPr wrap="square" rtlCol="0">
            <a:spAutoFit/>
          </a:bodyPr>
          <a:lstStyle/>
          <a:p>
            <a:r>
              <a:rPr lang="en-GB" sz="2400" b="1">
                <a:solidFill>
                  <a:srgbClr val="87B8E2"/>
                </a:solidFill>
                <a:latin typeface="+mj-lt"/>
              </a:rPr>
              <a:t>Title (Max. 45 Characters)</a:t>
            </a:r>
          </a:p>
        </p:txBody>
      </p:sp>
      <p:sp>
        <p:nvSpPr>
          <p:cNvPr id="3" name="TextBox 2">
            <a:extLst>
              <a:ext uri="{FF2B5EF4-FFF2-40B4-BE49-F238E27FC236}">
                <a16:creationId xmlns:a16="http://schemas.microsoft.com/office/drawing/2014/main" id="{C7FC8376-FF2A-A81E-260B-1B0DF97E6DC9}"/>
              </a:ext>
            </a:extLst>
          </p:cNvPr>
          <p:cNvSpPr txBox="1"/>
          <p:nvPr/>
        </p:nvSpPr>
        <p:spPr>
          <a:xfrm>
            <a:off x="2691429" y="3691135"/>
            <a:ext cx="2844000" cy="400110"/>
          </a:xfrm>
          <a:prstGeom prst="rect">
            <a:avLst/>
          </a:prstGeom>
          <a:noFill/>
        </p:spPr>
        <p:txBody>
          <a:bodyPr wrap="square" rtlCol="0">
            <a:spAutoFit/>
          </a:bodyPr>
          <a:lstStyle/>
          <a:p>
            <a:r>
              <a:rPr lang="en-US" sz="1000" b="1">
                <a:solidFill>
                  <a:schemeClr val="tx2"/>
                </a:solidFill>
              </a:rPr>
              <a:t>What were the key success factors? </a:t>
            </a:r>
            <a:r>
              <a:rPr lang="en-GB" sz="1000" i="1">
                <a:solidFill>
                  <a:schemeClr val="tx2"/>
                </a:solidFill>
              </a:rPr>
              <a:t>max 800 characters. </a:t>
            </a:r>
            <a:r>
              <a:rPr lang="en-US" sz="1000" i="1">
                <a:solidFill>
                  <a:schemeClr val="tx2"/>
                </a:solidFill>
              </a:rPr>
              <a:t>Reflect on what enabled success.</a:t>
            </a:r>
            <a:endParaRPr lang="en-GB" sz="1000" i="1">
              <a:solidFill>
                <a:schemeClr val="tx2"/>
              </a:solidFill>
            </a:endParaRPr>
          </a:p>
        </p:txBody>
      </p:sp>
      <p:sp>
        <p:nvSpPr>
          <p:cNvPr id="5" name="TextBox 4">
            <a:extLst>
              <a:ext uri="{FF2B5EF4-FFF2-40B4-BE49-F238E27FC236}">
                <a16:creationId xmlns:a16="http://schemas.microsoft.com/office/drawing/2014/main" id="{0F9601FB-35BF-B456-8680-769E73B69908}"/>
              </a:ext>
            </a:extLst>
          </p:cNvPr>
          <p:cNvSpPr txBox="1"/>
          <p:nvPr/>
        </p:nvSpPr>
        <p:spPr>
          <a:xfrm>
            <a:off x="5909723" y="1327805"/>
            <a:ext cx="2844000" cy="861774"/>
          </a:xfrm>
          <a:prstGeom prst="rect">
            <a:avLst/>
          </a:prstGeom>
          <a:noFill/>
        </p:spPr>
        <p:txBody>
          <a:bodyPr wrap="square" rtlCol="0">
            <a:spAutoFit/>
          </a:bodyPr>
          <a:lstStyle/>
          <a:p>
            <a:r>
              <a:rPr lang="en-US" sz="1000" b="1">
                <a:solidFill>
                  <a:schemeClr val="tx2"/>
                </a:solidFill>
              </a:rPr>
              <a:t>What was the “ugly truth” you encountered &amp; what would you do differently next time?</a:t>
            </a:r>
            <a:r>
              <a:rPr lang="en-GB" sz="1000">
                <a:solidFill>
                  <a:schemeClr val="tx2"/>
                </a:solidFill>
              </a:rPr>
              <a:t> </a:t>
            </a:r>
            <a:r>
              <a:rPr lang="en-GB" sz="1000" i="1">
                <a:solidFill>
                  <a:schemeClr val="tx2"/>
                </a:solidFill>
              </a:rPr>
              <a:t>max 800 characters. </a:t>
            </a:r>
            <a:r>
              <a:rPr lang="en-US" sz="1000" i="1">
                <a:solidFill>
                  <a:schemeClr val="tx2"/>
                </a:solidFill>
              </a:rPr>
              <a:t>Provide insight into what was hard or frustrating, offering practical advice, risks, or tips for others looking to replicate your approach.</a:t>
            </a:r>
            <a:endParaRPr lang="en-GB" sz="1000" i="1">
              <a:solidFill>
                <a:schemeClr val="tx2"/>
              </a:solidFill>
            </a:endParaRPr>
          </a:p>
        </p:txBody>
      </p:sp>
      <p:sp>
        <p:nvSpPr>
          <p:cNvPr id="10" name="TextBox 9">
            <a:extLst>
              <a:ext uri="{FF2B5EF4-FFF2-40B4-BE49-F238E27FC236}">
                <a16:creationId xmlns:a16="http://schemas.microsoft.com/office/drawing/2014/main" id="{2D2F3A47-D1A2-906D-2EEF-D5A4EEAC4C92}"/>
              </a:ext>
            </a:extLst>
          </p:cNvPr>
          <p:cNvSpPr txBox="1"/>
          <p:nvPr/>
        </p:nvSpPr>
        <p:spPr>
          <a:xfrm>
            <a:off x="5828443" y="3691135"/>
            <a:ext cx="2844000" cy="707886"/>
          </a:xfrm>
          <a:prstGeom prst="rect">
            <a:avLst/>
          </a:prstGeom>
          <a:noFill/>
        </p:spPr>
        <p:txBody>
          <a:bodyPr wrap="square" rtlCol="0">
            <a:spAutoFit/>
          </a:bodyPr>
          <a:lstStyle/>
          <a:p>
            <a:r>
              <a:rPr lang="en-US" sz="1000" b="1">
                <a:solidFill>
                  <a:schemeClr val="tx2"/>
                </a:solidFill>
              </a:rPr>
              <a:t>How would you recommend those with fewer resources approach this? </a:t>
            </a:r>
            <a:r>
              <a:rPr lang="en-GB" sz="1000" i="1">
                <a:solidFill>
                  <a:schemeClr val="tx2"/>
                </a:solidFill>
              </a:rPr>
              <a:t>max 700 characters.</a:t>
            </a:r>
            <a:r>
              <a:rPr lang="en-GB" sz="1000">
                <a:solidFill>
                  <a:schemeClr val="tx2"/>
                </a:solidFill>
              </a:rPr>
              <a:t> </a:t>
            </a:r>
            <a:r>
              <a:rPr lang="en-US" sz="1000" i="1">
                <a:solidFill>
                  <a:schemeClr val="tx2"/>
                </a:solidFill>
              </a:rPr>
              <a:t>Suggest ways to adapt or simplify the approach for teams with limited capacity.</a:t>
            </a:r>
            <a:endParaRPr lang="en-GB" sz="1000" i="1">
              <a:solidFill>
                <a:schemeClr val="tx2"/>
              </a:solidFill>
            </a:endParaRPr>
          </a:p>
        </p:txBody>
      </p:sp>
      <p:sp>
        <p:nvSpPr>
          <p:cNvPr id="4" name="TextBox 3">
            <a:extLst>
              <a:ext uri="{FF2B5EF4-FFF2-40B4-BE49-F238E27FC236}">
                <a16:creationId xmlns:a16="http://schemas.microsoft.com/office/drawing/2014/main" id="{B83BD367-B214-B638-62EA-8F21720024EF}"/>
              </a:ext>
            </a:extLst>
          </p:cNvPr>
          <p:cNvSpPr txBox="1"/>
          <p:nvPr/>
        </p:nvSpPr>
        <p:spPr>
          <a:xfrm>
            <a:off x="9087378" y="1327805"/>
            <a:ext cx="2844000" cy="707886"/>
          </a:xfrm>
          <a:prstGeom prst="rect">
            <a:avLst/>
          </a:prstGeom>
          <a:noFill/>
        </p:spPr>
        <p:txBody>
          <a:bodyPr wrap="square" rtlCol="0">
            <a:spAutoFit/>
          </a:bodyPr>
          <a:lstStyle/>
          <a:p>
            <a:r>
              <a:rPr lang="en-US" sz="1000" b="1">
                <a:solidFill>
                  <a:srgbClr val="FF9F19"/>
                </a:solidFill>
              </a:rPr>
              <a:t>For whom would you recommend this initiative? </a:t>
            </a:r>
            <a:r>
              <a:rPr lang="en-GB" sz="1000" i="1">
                <a:solidFill>
                  <a:srgbClr val="FF9F19"/>
                </a:solidFill>
              </a:rPr>
              <a:t>max 700 characters.</a:t>
            </a:r>
            <a:r>
              <a:rPr lang="en-GB" sz="1000">
                <a:solidFill>
                  <a:srgbClr val="FF9F19"/>
                </a:solidFill>
              </a:rPr>
              <a:t> </a:t>
            </a:r>
            <a:r>
              <a:rPr lang="en-US" sz="1000" i="1">
                <a:solidFill>
                  <a:srgbClr val="FF9F19"/>
                </a:solidFill>
              </a:rPr>
              <a:t>Suggest business profiles (e.g., considering sector, geographies, sustainability maturity) and / or specific business functions</a:t>
            </a:r>
            <a:endParaRPr lang="en-GB" sz="1000" i="1">
              <a:solidFill>
                <a:srgbClr val="FF9F19"/>
              </a:solidFill>
            </a:endParaRPr>
          </a:p>
        </p:txBody>
      </p:sp>
      <p:sp>
        <p:nvSpPr>
          <p:cNvPr id="8" name="TextBox 7">
            <a:extLst>
              <a:ext uri="{FF2B5EF4-FFF2-40B4-BE49-F238E27FC236}">
                <a16:creationId xmlns:a16="http://schemas.microsoft.com/office/drawing/2014/main" id="{D9F38B22-2097-4245-CC49-9ED6E9E914BD}"/>
              </a:ext>
            </a:extLst>
          </p:cNvPr>
          <p:cNvSpPr txBox="1"/>
          <p:nvPr/>
        </p:nvSpPr>
        <p:spPr>
          <a:xfrm>
            <a:off x="2732068" y="1327805"/>
            <a:ext cx="2844000" cy="1015663"/>
          </a:xfrm>
          <a:prstGeom prst="rect">
            <a:avLst/>
          </a:prstGeom>
          <a:noFill/>
        </p:spPr>
        <p:txBody>
          <a:bodyPr wrap="square" rtlCol="0">
            <a:spAutoFit/>
          </a:bodyPr>
          <a:lstStyle/>
          <a:p>
            <a:r>
              <a:rPr lang="en-US" sz="1000" b="1">
                <a:solidFill>
                  <a:schemeClr val="tx2"/>
                </a:solidFill>
              </a:rPr>
              <a:t>What was the cost or investment required, and what have been the expected (or unexpected) business trade-offs or benefits? </a:t>
            </a:r>
            <a:r>
              <a:rPr lang="en-US" sz="1000" i="1">
                <a:solidFill>
                  <a:schemeClr val="tx2"/>
                </a:solidFill>
              </a:rPr>
              <a:t>max 700 characters. Share budget or resource needs, might be qualitative, and share the business impact —good or bad—along the way.</a:t>
            </a:r>
          </a:p>
        </p:txBody>
      </p:sp>
    </p:spTree>
    <p:extLst>
      <p:ext uri="{BB962C8B-B14F-4D97-AF65-F5344CB8AC3E}">
        <p14:creationId xmlns:p14="http://schemas.microsoft.com/office/powerpoint/2010/main" val="2529336819"/>
      </p:ext>
    </p:extLst>
  </p:cSld>
  <p:clrMapOvr>
    <a:masterClrMapping/>
  </p:clrMapOvr>
</p:sld>
</file>

<file path=ppt/theme/theme1.xml><?xml version="1.0" encoding="utf-8"?>
<a:theme xmlns:a="http://schemas.openxmlformats.org/drawingml/2006/main" name="Office Theme">
  <a:themeElements>
    <a:clrScheme name="SPP Colours">
      <a:dk1>
        <a:sysClr val="windowText" lastClr="000000"/>
      </a:dk1>
      <a:lt1>
        <a:sysClr val="window" lastClr="FFFFFF"/>
      </a:lt1>
      <a:dk2>
        <a:srgbClr val="3C3C3C"/>
      </a:dk2>
      <a:lt2>
        <a:srgbClr val="C9CCCD"/>
      </a:lt2>
      <a:accent1>
        <a:srgbClr val="0063C6"/>
      </a:accent1>
      <a:accent2>
        <a:srgbClr val="508C3A"/>
      </a:accent2>
      <a:accent3>
        <a:srgbClr val="6AA6E3"/>
      </a:accent3>
      <a:accent4>
        <a:srgbClr val="8ED9A7"/>
      </a:accent4>
      <a:accent5>
        <a:srgbClr val="FF9F19"/>
      </a:accent5>
      <a:accent6>
        <a:srgbClr val="FFCE00"/>
      </a:accent6>
      <a:hlink>
        <a:srgbClr val="AF220E"/>
      </a:hlink>
      <a:folHlink>
        <a:srgbClr val="0063C6"/>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98c55a-0d65-487b-b6f6-6eb3cecf4beb">
      <Terms xmlns="http://schemas.microsoft.com/office/infopath/2007/PartnerControls"/>
    </lcf76f155ced4ddcb4097134ff3c332f>
    <TaxCatchAll xmlns="481c841f-3664-43b1-adcb-b97e7df2e1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A74BA37101B349B090A541E75BFE03" ma:contentTypeVersion="16" ma:contentTypeDescription="Create a new document." ma:contentTypeScope="" ma:versionID="7e3bb6e6774c8cb85d51f604c8c30cf5">
  <xsd:schema xmlns:xsd="http://www.w3.org/2001/XMLSchema" xmlns:xs="http://www.w3.org/2001/XMLSchema" xmlns:p="http://schemas.microsoft.com/office/2006/metadata/properties" xmlns:ns2="ef98c55a-0d65-487b-b6f6-6eb3cecf4beb" xmlns:ns3="481c841f-3664-43b1-adcb-b97e7df2e161" targetNamespace="http://schemas.microsoft.com/office/2006/metadata/properties" ma:root="true" ma:fieldsID="72355d986cc7618029fec09a2bbece6f" ns2:_="" ns3:_="">
    <xsd:import namespace="ef98c55a-0d65-487b-b6f6-6eb3cecf4beb"/>
    <xsd:import namespace="481c841f-3664-43b1-adcb-b97e7df2e1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8c55a-0d65-487b-b6f6-6eb3cecf4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d2dea5-f88b-4fa4-9ce5-7bb379ceb23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1c841f-3664-43b1-adcb-b97e7df2e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53c07ee-2b89-498b-bcb6-2ac610a927b5}" ma:internalName="TaxCatchAll" ma:showField="CatchAllData" ma:web="481c841f-3664-43b1-adcb-b97e7df2e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74D1B3-B145-4651-A23E-3C322E1A6442}">
  <ds:schemaRefs>
    <ds:schemaRef ds:uri="481c841f-3664-43b1-adcb-b97e7df2e161"/>
    <ds:schemaRef ds:uri="ef98c55a-0d65-487b-b6f6-6eb3cecf4b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E28235-563F-42EC-811F-670111E2DDDE}">
  <ds:schemaRefs>
    <ds:schemaRef ds:uri="481c841f-3664-43b1-adcb-b97e7df2e161"/>
    <ds:schemaRef ds:uri="ef98c55a-0d65-487b-b6f6-6eb3cecf4b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8D7A7E-B71A-4239-8508-D845239AC2DD}">
  <ds:schemaRefs>
    <ds:schemaRef ds:uri="http://schemas.microsoft.com/sharepoint/v3/contenttype/forms"/>
  </ds:schemaRefs>
</ds:datastoreItem>
</file>

<file path=docMetadata/LabelInfo.xml><?xml version="1.0" encoding="utf-8"?>
<clbl:labelList xmlns:clbl="http://schemas.microsoft.com/office/2020/mipLabelMetadata">
  <clbl:label id="{f9a034ac-b4eb-4c60-ae1a-957fd02cbf68}" enabled="0" method="" siteId="{f9a034ac-b4eb-4c60-ae1a-957fd02cbf68}" removed="1"/>
</clbl:labelList>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Geoghegan</dc:creator>
  <cp:revision>1</cp:revision>
  <dcterms:created xsi:type="dcterms:W3CDTF">2023-08-29T14:58:44Z</dcterms:created>
  <dcterms:modified xsi:type="dcterms:W3CDTF">2026-07-07T08:53:27Z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0x010100B1A74BA37101B349B090A541E75BFE03</vt:lpwstr>
  </property>
  <property fmtid="{D5CDD505-2E9C-101B-9397-08002B2CF9AE}" pid="3" name="MediaServiceImageTags">
    <vt:lpwstr/>
  </property>
  <property fmtid="{D5CDD505-2E9C-101B-9397-08002B2CF9AE}" pid="4" name="MSIP_Label_58deb127-d74e-4314-9590-a71dfc387b4b_Enabled">
    <vt:lpwstr>true</vt:lpwstr>
  </property>
  <property fmtid="{D5CDD505-2E9C-101B-9397-08002B2CF9AE}" pid="5" name="MSIP_Label_58deb127-d74e-4314-9590-a71dfc387b4b_SetDate">
    <vt:lpwstr>2025-09-12T09:03:37Z</vt:lpwstr>
  </property>
  <property fmtid="{D5CDD505-2E9C-101B-9397-08002B2CF9AE}" pid="6" name="MSIP_Label_58deb127-d74e-4314-9590-a71dfc387b4b_Method">
    <vt:lpwstr>Standard</vt:lpwstr>
  </property>
  <property fmtid="{D5CDD505-2E9C-101B-9397-08002B2CF9AE}" pid="7" name="MSIP_Label_58deb127-d74e-4314-9590-a71dfc387b4b_Name">
    <vt:lpwstr>defa4170-0d19-0005-0004-bc88714345d2</vt:lpwstr>
  </property>
  <property fmtid="{D5CDD505-2E9C-101B-9397-08002B2CF9AE}" pid="8" name="MSIP_Label_58deb127-d74e-4314-9590-a71dfc387b4b_SiteId">
    <vt:lpwstr>0a436641-3742-4687-8107-3a60c81e1317</vt:lpwstr>
  </property>
  <property fmtid="{D5CDD505-2E9C-101B-9397-08002B2CF9AE}" pid="9" name="MSIP_Label_58deb127-d74e-4314-9590-a71dfc387b4b_ActionId">
    <vt:lpwstr>5f39e92f-8d93-4778-a7c1-5d45ecadafc3</vt:lpwstr>
  </property>
  <property fmtid="{D5CDD505-2E9C-101B-9397-08002B2CF9AE}" pid="10" name="MSIP_Label_58deb127-d74e-4314-9590-a71dfc387b4b_ContentBits">
    <vt:lpwstr>0</vt:lpwstr>
  </property>
  <property fmtid="{D5CDD505-2E9C-101B-9397-08002B2CF9AE}" pid="11" name="MSIP_Label_58deb127-d74e-4314-9590-a71dfc387b4b_Tag">
    <vt:lpwstr>10, 3, 0, 1</vt:lpwstr>
  </property>
</Properties>
</file>